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75" r:id="rId4"/>
    <p:sldId id="276" r:id="rId5"/>
    <p:sldId id="278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722E2-11B0-4C45-87EE-111CBD6CEC59}">
          <p14:sldIdLst>
            <p14:sldId id="256"/>
            <p14:sldId id="259"/>
            <p14:sldId id="275"/>
            <p14:sldId id="27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 autoAdjust="0"/>
  </p:normalViewPr>
  <p:slideViewPr>
    <p:cSldViewPr>
      <p:cViewPr varScale="1">
        <p:scale>
          <a:sx n="106" d="100"/>
          <a:sy n="106" d="100"/>
        </p:scale>
        <p:origin x="792" y="1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8DD3-3073-4D14-97D4-189C8CE96B34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3129F-445A-4405-9174-4F40659C1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8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www.ictu.edu.vn</a:t>
            </a:r>
            <a:endParaRPr lang="en-US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76200"/>
            <a:ext cx="1201954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5C27C0-A876-48FF-9B04-65ABEA1AF019}"/>
              </a:ext>
            </a:extLst>
          </p:cNvPr>
          <p:cNvSpPr txBox="1"/>
          <p:nvPr userDrawn="1"/>
        </p:nvSpPr>
        <p:spPr>
          <a:xfrm>
            <a:off x="0" y="108000"/>
            <a:ext cx="12188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ĐẠI HỌC THÁI NGUYÊN</a:t>
            </a:r>
          </a:p>
          <a:p>
            <a:pPr algn="ctr"/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TRƯỜNG ĐẠI HỌC CÔNG NGHỆ THÔNG TIN VÀ TRUYỀN THÔNG</a:t>
            </a:r>
          </a:p>
          <a:p>
            <a:pPr algn="ctr"/>
            <a:r>
              <a:rPr lang="en-US" sz="1500">
                <a:solidFill>
                  <a:srgbClr val="0070C0"/>
                </a:solidFill>
                <a:latin typeface="Abadi" panose="020B0604020202020204" pitchFamily="34" charset="0"/>
              </a:rPr>
              <a:t>THAI NGUYEN UNIVERSITY OF INFORMATION AND COMMUNICATION TECHNOLOGY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2417"/>
            <a:ext cx="12193588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0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7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="" xmlns:a16="http://schemas.microsoft.com/office/drawing/2014/main" id="{645B5609-CCF7-435C-A2E7-692346B74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92566"/>
            <a:ext cx="12192000" cy="129309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C181EB22-71CC-4FCD-BC4D-B964AEDFE0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16000"/>
            <a:ext cx="1052591" cy="10525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770EE39-D797-4C5E-AE25-24296A6EA3A5}"/>
              </a:ext>
            </a:extLst>
          </p:cNvPr>
          <p:cNvSpPr/>
          <p:nvPr userDrawn="1"/>
        </p:nvSpPr>
        <p:spPr>
          <a:xfrm>
            <a:off x="0" y="6448425"/>
            <a:ext cx="12191999" cy="409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www.ictu.edu.vn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712573" y="6459279"/>
            <a:ext cx="479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60F93DF-6E5C-486C-BA0A-6DDD76CAAF35}" type="slidenum">
              <a:rPr lang="en-US" sz="2000" b="1" smtClean="0">
                <a:solidFill>
                  <a:schemeClr val="tx2"/>
                </a:solidFill>
              </a:rPr>
              <a:pPr algn="ctr"/>
              <a:t>‹#›</a:t>
            </a:fld>
            <a:endParaRPr lang="en-US" sz="2000" b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591" y="274638"/>
            <a:ext cx="10845621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sz="3200"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6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3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8345F-6424-40DB-9331-117E06EEE67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BC18-F5E9-4996-9B99-C5B2722B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4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2" y="990600"/>
            <a:ext cx="10896599" cy="14478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CHƯƠNG II- HỆ ĐIỀU HÀNH WINDOWS</a:t>
            </a:r>
            <a:br>
              <a:rPr lang="en-US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1981200"/>
            <a:ext cx="9906000" cy="1752600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Tiết </a:t>
            </a:r>
            <a:r>
              <a:rPr lang="en-US" sz="4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2: </a:t>
            </a:r>
            <a:r>
              <a:rPr lang="vi-VN" sz="4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Phân </a:t>
            </a:r>
            <a:r>
              <a:rPr lang="vi-VN" sz="4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4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ù</a:t>
            </a:r>
            <a:r>
              <a:rPr lang="vi-VN" sz="4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 </a:t>
            </a:r>
            <a:r>
              <a:rPr lang="vi-VN" sz="44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đĩa cứng và cài đặt Windows </a:t>
            </a:r>
            <a:r>
              <a:rPr lang="en-US" sz="44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44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2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đĩa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751" y="1752600"/>
            <a:ext cx="8282052" cy="4382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05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đĩa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471" y="1905000"/>
            <a:ext cx="802431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471" y="3352800"/>
            <a:ext cx="8024310" cy="261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237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đĩa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750" y="1981200"/>
            <a:ext cx="87353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đĩa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0913" y="1600201"/>
            <a:ext cx="7016470" cy="454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71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Times New Roman" pitchFamily="18" charset="0"/>
                <a:cs typeface="Times New Roman" pitchFamily="18" charset="0"/>
              </a:rPr>
              <a:t>Khởi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BIOS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del, F10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F12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tùy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máy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tab Boot, </a:t>
            </a:r>
            <a:r>
              <a:rPr lang="en-US" sz="220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smtClean="0">
                <a:latin typeface="Times New Roman" pitchFamily="18" charset="0"/>
                <a:cs typeface="Times New Roman" pitchFamily="18" charset="0"/>
              </a:rPr>
              <a:t> USB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206" y="2576802"/>
            <a:ext cx="6932394" cy="37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80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589" y="1676400"/>
            <a:ext cx="1056364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74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Install now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4059" y="2057401"/>
            <a:ext cx="7793956" cy="459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54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 accept the license terms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Next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765" y="2057400"/>
            <a:ext cx="843060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26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Custom: Install Windows only (advanced)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471" y="2057400"/>
            <a:ext cx="8521295" cy="4621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18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309" y="2209800"/>
            <a:ext cx="1005578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800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Các yếu tố ảnh hưởng và các giai đoạn cài đặt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Phân hoạch ổ đĩa cứng cài đặt Hệ điều hành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Cài đặt hệ điều hành và các phần mềm ứng dụng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Sao lưu và phục hồi hệ thống</a:t>
            </a:r>
            <a:endParaRPr lang="en-US" sz="4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013" y="274638"/>
            <a:ext cx="11125200" cy="1143000"/>
          </a:xfrm>
        </p:spPr>
        <p:txBody>
          <a:bodyPr>
            <a:normAutofit/>
          </a:bodyPr>
          <a:lstStyle/>
          <a:p>
            <a:r>
              <a:rPr lang="en-US" sz="4400" err="1" smtClean="0"/>
              <a:t>Nội</a:t>
            </a:r>
            <a:r>
              <a:rPr lang="en-US" sz="4400" smtClean="0"/>
              <a:t> dung 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7903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309" y="1676400"/>
            <a:ext cx="9678292" cy="46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42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key 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765" y="1981200"/>
            <a:ext cx="822745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92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5633" y="1828800"/>
            <a:ext cx="5956350" cy="431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60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Tạo</a:t>
            </a:r>
            <a:r>
              <a:rPr lang="en-US" sz="2200" dirty="0" smtClean="0"/>
              <a:t> </a:t>
            </a:r>
            <a:r>
              <a:rPr lang="en-US" sz="2200" dirty="0" err="1" smtClean="0"/>
              <a:t>tài</a:t>
            </a:r>
            <a:r>
              <a:rPr lang="en-US" sz="2200" dirty="0" smtClean="0"/>
              <a:t> </a:t>
            </a:r>
            <a:r>
              <a:rPr lang="en-US" sz="2200" dirty="0" err="1" smtClean="0"/>
              <a:t>khoản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765" y="2057400"/>
            <a:ext cx="8073084" cy="406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823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Các yếu tố ảnh hưởng</a:t>
            </a:r>
          </a:p>
          <a:p>
            <a:pPr lvl="1"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Cấu hình máy</a:t>
            </a:r>
          </a:p>
          <a:p>
            <a:pPr lvl="1"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Mục đích và yêu cầu sử dụng</a:t>
            </a:r>
          </a:p>
          <a:p>
            <a:pPr lvl="1"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Hiểu biết của người sử dụng về máy </a:t>
            </a:r>
            <a:r>
              <a:rPr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</a:p>
          <a:p>
            <a:pPr>
              <a:buFont typeface="Wingdings" pitchFamily="2" charset="2"/>
              <a:buChar char="Ø"/>
            </a:pPr>
            <a:r>
              <a:rPr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Các Giai đoạn cài đặt hệ thống</a:t>
            </a:r>
          </a:p>
          <a:p>
            <a:pPr lvl="1">
              <a:spcAft>
                <a:spcPct val="40000"/>
              </a:spcAft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Phân hoạch ổ đĩa;</a:t>
            </a:r>
          </a:p>
          <a:p>
            <a:pPr lvl="1">
              <a:spcAft>
                <a:spcPct val="40000"/>
              </a:spcAft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Cài đặt phần mềm hệ thống (hệ điều hành và các phần mềm điều khiển thiết bị);</a:t>
            </a:r>
          </a:p>
          <a:p>
            <a:pPr lvl="1">
              <a:spcAft>
                <a:spcPct val="40000"/>
              </a:spcAft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Cài đặt các phần mềm bảo vệ và phần mềm ứng dụng, tối ưu hệ thống;</a:t>
            </a:r>
          </a:p>
          <a:p>
            <a:pPr lvl="1">
              <a:spcAft>
                <a:spcPct val="40000"/>
              </a:spcAft>
              <a:buFont typeface="Wingdings" pitchFamily="2" charset="2"/>
              <a:buChar char="ü"/>
            </a:pPr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Tạo File Backup để sao lưu hệ thống</a:t>
            </a:r>
          </a:p>
          <a:p>
            <a:pPr lvl="1"/>
            <a:endParaRPr lang="en-US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yếu tố ảnh hưởng và các giai đoạn cài </a:t>
            </a:r>
            <a:r>
              <a:rPr lang="en-US" smtClean="0"/>
              <a:t>đặt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mtClean="0">
                <a:latin typeface="Times New Roman" pitchFamily="18" charset="0"/>
                <a:cs typeface="Times New Roman" pitchFamily="18" charset="0"/>
              </a:rPr>
              <a:t>Hệ thống quản lý File trên ổ đĩa cứng: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FAT (File Allocation Table) </a:t>
            </a:r>
          </a:p>
          <a:p>
            <a:pPr marL="1371600" lvl="2" indent="-514350"/>
            <a:r>
              <a:rPr lang="en-US" smtClean="0">
                <a:latin typeface="Times New Roman" pitchFamily="18" charset="0"/>
                <a:cs typeface="Times New Roman" pitchFamily="18" charset="0"/>
              </a:rPr>
              <a:t>FAT16: Quản lý được 2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địa chỉ =&gt; Kích thước phân vùng tối đa 4GB, Kích thước File tối đa 2 GB.</a:t>
            </a:r>
          </a:p>
          <a:p>
            <a:pPr marL="1371600" lvl="2" indent="-514350"/>
            <a:r>
              <a:rPr lang="en-US" smtClean="0">
                <a:latin typeface="Times New Roman" pitchFamily="18" charset="0"/>
                <a:cs typeface="Times New Roman" pitchFamily="18" charset="0"/>
              </a:rPr>
              <a:t>FAT32:  Quản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lý được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địa chỉ =&gt; Kích thước phân vùng tối đa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32 TB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Kích thước File tối đa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4 GB.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>
                <a:latin typeface="Times New Roman" pitchFamily="18" charset="0"/>
                <a:cs typeface="Times New Roman" pitchFamily="18" charset="0"/>
              </a:rPr>
              <a:t>NTFS (New Technologi File system</a:t>
            </a:r>
            <a:r>
              <a:rPr lang="en-US" sz="2400" b="1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371600" lvl="2" indent="-514350"/>
            <a:r>
              <a:rPr lang="en-US" smtClean="0">
                <a:latin typeface="Times New Roman" pitchFamily="18" charset="0"/>
                <a:cs typeface="Times New Roman" pitchFamily="18" charset="0"/>
              </a:rPr>
              <a:t>Không gian địa chỉ 64 bit =&gt;  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khả </a:t>
            </a:r>
            <a:r>
              <a:rPr lang="vi-VN">
                <a:latin typeface="Times New Roman" pitchFamily="18" charset="0"/>
                <a:cs typeface="Times New Roman" pitchFamily="18" charset="0"/>
              </a:rPr>
              <a:t>năng thay đổi kích thước của cluster độc lập với dung lượng đĩa 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1828800" lvl="3" indent="-514350"/>
            <a:r>
              <a:rPr lang="en-US" smtClean="0">
                <a:latin typeface="Times New Roman" pitchFamily="18" charset="0"/>
                <a:cs typeface="Times New Roman" pitchFamily="18" charset="0"/>
              </a:rPr>
              <a:t>Ưu điểm: Khả năng dung lỗi cao, c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ó </a:t>
            </a:r>
            <a:r>
              <a:rPr lang="vi-VN">
                <a:latin typeface="Times New Roman" pitchFamily="18" charset="0"/>
                <a:cs typeface="Times New Roman" pitchFamily="18" charset="0"/>
              </a:rPr>
              <a:t>thể mã hóa các file và cấp quyền truy cập đến các file cho các </a:t>
            </a:r>
            <a:r>
              <a:rPr lang="vi-VN" smtClean="0"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, chức năng nén dữ liệu.</a:t>
            </a:r>
          </a:p>
          <a:p>
            <a:pPr marL="1828800" lvl="3" indent="-514350"/>
            <a:r>
              <a:rPr lang="en-US" smtClean="0">
                <a:latin typeface="Times New Roman" pitchFamily="18" charset="0"/>
                <a:cs typeface="Times New Roman" pitchFamily="18" charset="0"/>
              </a:rPr>
              <a:t>Nhược điểm: Hoạt động không tốt trên các ổ cứng dung lượng nhỏ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hoạch ổ đĩa cứng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b="0"/>
              <a:t>Nguyễn Ngọc Hoan</a:t>
            </a: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3912A02B-EEED-4455-B99B-FCA248D30710}" type="slidenum">
              <a:rPr lang="en-US" b="0" smtClean="0"/>
              <a:pPr/>
              <a:t>5</a:t>
            </a:fld>
            <a:endParaRPr lang="en-US" b="0" smtClean="0"/>
          </a:p>
        </p:txBody>
      </p:sp>
      <p:sp>
        <p:nvSpPr>
          <p:cNvPr id="71684" name="Slide Number Placeholder 6"/>
          <p:cNvSpPr txBox="1">
            <a:spLocks noGrp="1"/>
          </p:cNvSpPr>
          <p:nvPr/>
        </p:nvSpPr>
        <p:spPr bwMode="auto">
          <a:xfrm>
            <a:off x="9569400" y="6511925"/>
            <a:ext cx="2640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/>
            <a:fld id="{510E3F74-6DAC-4459-99C2-CBB6C71BC306}" type="slidenum">
              <a:rPr lang="en-US" sz="1200" b="0">
                <a:cs typeface="Arial" charset="0"/>
              </a:rPr>
              <a:pPr algn="r" eaLnBrk="1" hangingPunct="1"/>
              <a:t>5</a:t>
            </a:fld>
            <a:endParaRPr lang="en-US" sz="1200" b="0">
              <a:cs typeface="Arial" charset="0"/>
            </a:endParaRPr>
          </a:p>
        </p:txBody>
      </p:sp>
      <p:sp>
        <p:nvSpPr>
          <p:cNvPr id="71685" name="Rectangle 126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3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Quản lý thông tin trên đĩa</a:t>
            </a:r>
          </a:p>
        </p:txBody>
      </p:sp>
      <p:pic>
        <p:nvPicPr>
          <p:cNvPr id="71686" name="Picture 4" descr="31FAT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015" y="3429000"/>
            <a:ext cx="11071516" cy="2476500"/>
          </a:xfrm>
          <a:noFill/>
        </p:spPr>
      </p:pic>
      <p:graphicFrame>
        <p:nvGraphicFramePr>
          <p:cNvPr id="181253" name="Group 5"/>
          <p:cNvGraphicFramePr>
            <a:graphicFrameLocks noGrp="1"/>
          </p:cNvGraphicFramePr>
          <p:nvPr>
            <p:ph sz="half" idx="4294967295"/>
          </p:nvPr>
        </p:nvGraphicFramePr>
        <p:xfrm>
          <a:off x="812589" y="1752600"/>
          <a:ext cx="10608576" cy="1219200"/>
        </p:xfrm>
        <a:graphic>
          <a:graphicData uri="http://schemas.openxmlformats.org/drawingml/2006/table">
            <a:tbl>
              <a:tblPr/>
              <a:tblGrid>
                <a:gridCol w="2539339"/>
                <a:gridCol w="1705264"/>
                <a:gridCol w="1849810"/>
                <a:gridCol w="2133044"/>
                <a:gridCol w="2381119"/>
              </a:tblGrid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Master Boot Record (Boot Sector)</a:t>
                      </a:r>
                    </a:p>
                  </a:txBody>
                  <a:tcPr marL="112512" marR="1125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FAT #1</a:t>
                      </a:r>
                      <a:endParaRPr kumimoji="0" 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12512" marR="1125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FAT #2</a:t>
                      </a:r>
                    </a:p>
                  </a:txBody>
                  <a:tcPr marL="112512" marR="1125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Bảng thư mục </a:t>
                      </a:r>
                    </a:p>
                  </a:txBody>
                  <a:tcPr marL="112512" marR="1125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Data</a:t>
                      </a:r>
                    </a:p>
                  </a:txBody>
                  <a:tcPr marL="112512" marR="1125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9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Quản lý thông tin trên đĩa</a:t>
            </a:r>
          </a:p>
        </p:txBody>
      </p:sp>
      <p:graphicFrame>
        <p:nvGraphicFramePr>
          <p:cNvPr id="4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575929"/>
              </p:ext>
            </p:extLst>
          </p:nvPr>
        </p:nvGraphicFramePr>
        <p:xfrm>
          <a:off x="1903412" y="1600200"/>
          <a:ext cx="8667750" cy="4497390"/>
        </p:xfrm>
        <a:graphic>
          <a:graphicData uri="http://schemas.openxmlformats.org/drawingml/2006/table">
            <a:tbl>
              <a:tblPr/>
              <a:tblGrid>
                <a:gridCol w="2359025"/>
                <a:gridCol w="2149475"/>
                <a:gridCol w="2147887"/>
                <a:gridCol w="2011363"/>
              </a:tblGrid>
              <a:tr h="4572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Volume Size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FAT16</a:t>
                      </a:r>
                      <a:b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Cluster Size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FAT32</a:t>
                      </a:r>
                      <a:b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Cluster Size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NTFS</a:t>
                      </a:r>
                      <a:b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Cluster Size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7MB - 16MB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3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17MB - 32MB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33MB - 64MB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65MB - 128MB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129MB - 256MB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0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257MB - 512MB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8KB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 bytes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513MB - 1GB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16KB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1GB - 2GB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32KB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0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2GB - 4GB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4GB - 8GB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8GB - 16GB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8KB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0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16GB - 32GB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16KB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32GB - 2TB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Not supported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4KB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6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(Partition)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(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Primary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partition) </a:t>
            </a:r>
          </a:p>
          <a:p>
            <a:pPr lvl="2"/>
            <a:r>
              <a:rPr lang="vi-VN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Một ổ  cứng có thể chứa tối đa 4 phân vùng chính, </a:t>
            </a:r>
          </a:p>
          <a:p>
            <a:pPr lvl="2"/>
            <a:r>
              <a:rPr lang="vi-VN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Có thể khởi động hệ điều hành.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(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Extended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partition)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chỉ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có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thể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tạo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phân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vùng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mở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rộng</a:t>
            </a:r>
            <a:endParaRPr lang="en-US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2"/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Chứa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các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ổ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đĩa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logic</a:t>
            </a:r>
          </a:p>
          <a:p>
            <a:pPr lvl="2"/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Dùng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lưu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trữ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dữ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liệu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không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khởi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động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được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hệ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điều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hành</a:t>
            </a:r>
            <a:endParaRPr lang="en-US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vùng và Ổ đĩa logic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012" y="1600201"/>
            <a:ext cx="12115800" cy="4525963"/>
          </a:xfrm>
        </p:spPr>
        <p:txBody>
          <a:bodyPr/>
          <a:lstStyle/>
          <a:p>
            <a:r>
              <a:rPr lang="en-US" smtClean="0"/>
              <a:t>Sử dụng Disk Management của </a:t>
            </a:r>
            <a:r>
              <a:rPr lang="en-US"/>
              <a:t>windows (M</a:t>
            </a:r>
            <a:r>
              <a:rPr lang="az-Cyrl-AZ"/>
              <a:t>у </a:t>
            </a:r>
            <a:r>
              <a:rPr lang="en-US" smtClean="0"/>
              <a:t>&gt; </a:t>
            </a:r>
            <a:r>
              <a:rPr lang="en-US"/>
              <a:t>Manage&gt; Di</a:t>
            </a:r>
            <a:r>
              <a:rPr lang="az-Cyrl-AZ"/>
              <a:t>ѕ</a:t>
            </a:r>
            <a:r>
              <a:rPr lang="en-US"/>
              <a:t>k Management.)</a:t>
            </a:r>
          </a:p>
          <a:p>
            <a:r>
              <a:rPr lang="en-US" smtClean="0"/>
              <a:t>Sử dụng phần mềm </a:t>
            </a:r>
            <a:r>
              <a:rPr lang="en-US" b="1"/>
              <a:t>MiniTool Partition </a:t>
            </a:r>
            <a:r>
              <a:rPr lang="en-US" b="1" smtClean="0"/>
              <a:t>Wizard, </a:t>
            </a:r>
            <a:r>
              <a:rPr lang="en-US" b="1"/>
              <a:t>Aomei Partition Assistant </a:t>
            </a:r>
            <a:r>
              <a:rPr lang="en-US" b="1" smtClean="0"/>
              <a:t>… tích hợp trên USB boot đa năng</a:t>
            </a:r>
          </a:p>
          <a:p>
            <a:endParaRPr lang="en-US"/>
          </a:p>
          <a:p>
            <a:endParaRPr lang="en-US"/>
          </a:p>
          <a:p>
            <a:endParaRPr lang="en-US" smtClean="0"/>
          </a:p>
          <a:p>
            <a:pPr lvl="1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hoạch ổ đĩa cứng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3718213"/>
            <a:ext cx="3810000" cy="273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689638"/>
            <a:ext cx="3500612" cy="2590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3" y="3689638"/>
            <a:ext cx="3773488" cy="26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9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đĩa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cứng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 Windows 10</a:t>
            </a:r>
            <a:endParaRPr lang="en-US" sz="3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Start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gõ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Disk Management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882" y="2133600"/>
            <a:ext cx="1005578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58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678</Words>
  <Application>Microsoft Macintosh PowerPoint</Application>
  <PresentationFormat>Custom</PresentationFormat>
  <Paragraphs>128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Abadi</vt:lpstr>
      <vt:lpstr>Calibri</vt:lpstr>
      <vt:lpstr>Times New Roman</vt:lpstr>
      <vt:lpstr>Verdana</vt:lpstr>
      <vt:lpstr>Wingdings</vt:lpstr>
      <vt:lpstr>Arial</vt:lpstr>
      <vt:lpstr>Office Theme</vt:lpstr>
      <vt:lpstr>CHƯƠNG II- HỆ ĐIỀU HÀNH WINDOWS </vt:lpstr>
      <vt:lpstr>Nội dung </vt:lpstr>
      <vt:lpstr>Các yếu tố ảnh hưởng và các giai đoạn cài đặt</vt:lpstr>
      <vt:lpstr>Phân hoạch ổ đĩa cứng</vt:lpstr>
      <vt:lpstr>Quản lý thông tin trên đĩa</vt:lpstr>
      <vt:lpstr>Quản lý thông tin trên đĩa</vt:lpstr>
      <vt:lpstr>Phân vùng và Ổ đĩa logic </vt:lpstr>
      <vt:lpstr>Phân hoạch ổ đĩa cứng</vt:lpstr>
      <vt:lpstr>Phân vùng đĩa cứng trên Windows 10</vt:lpstr>
      <vt:lpstr>Phân vùng đĩa cứng trên Windows 10</vt:lpstr>
      <vt:lpstr>Phân vùng đĩa cứng trên Windows 10</vt:lpstr>
      <vt:lpstr>Phân vùng đĩa cứng trên Windows 10</vt:lpstr>
      <vt:lpstr>Phân vùng đĩa cứng trên Windows 10</vt:lpstr>
      <vt:lpstr>Khởi động vào BIOS</vt:lpstr>
      <vt:lpstr>Quá trình cài đặt Windows 10</vt:lpstr>
      <vt:lpstr>Quá trình cài đặt Windows 10</vt:lpstr>
      <vt:lpstr>Quá trình cài đặt Windows 10</vt:lpstr>
      <vt:lpstr>PowerPoint Presentation</vt:lpstr>
      <vt:lpstr>Quá trình cài đặt Windows 10</vt:lpstr>
      <vt:lpstr>Quá trình cài đặt Windows 10</vt:lpstr>
      <vt:lpstr>Quá trình cài đặt Windows 10</vt:lpstr>
      <vt:lpstr>Quá trình cài đặt Windows 10</vt:lpstr>
      <vt:lpstr>Quá trình cài đặt Windows 10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II- HỆ ĐIỀU HÀNH WINDOWS</dc:title>
  <dc:creator>DELL</dc:creator>
  <cp:lastModifiedBy>Microsoft Office User</cp:lastModifiedBy>
  <cp:revision>51</cp:revision>
  <dcterms:created xsi:type="dcterms:W3CDTF">2022-01-12T13:55:07Z</dcterms:created>
  <dcterms:modified xsi:type="dcterms:W3CDTF">2022-03-15T15:13:46Z</dcterms:modified>
</cp:coreProperties>
</file>